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37"/>
  </p:notesMasterIdLst>
  <p:handoutMasterIdLst>
    <p:handoutMasterId r:id="rId38"/>
  </p:handoutMasterIdLst>
  <p:sldIdLst>
    <p:sldId id="394" r:id="rId3"/>
    <p:sldId id="466" r:id="rId4"/>
    <p:sldId id="500" r:id="rId5"/>
    <p:sldId id="506" r:id="rId6"/>
    <p:sldId id="501" r:id="rId7"/>
    <p:sldId id="509" r:id="rId8"/>
    <p:sldId id="512" r:id="rId9"/>
    <p:sldId id="515" r:id="rId10"/>
    <p:sldId id="510" r:id="rId11"/>
    <p:sldId id="511" r:id="rId12"/>
    <p:sldId id="516" r:id="rId13"/>
    <p:sldId id="517" r:id="rId14"/>
    <p:sldId id="507" r:id="rId15"/>
    <p:sldId id="508" r:id="rId16"/>
    <p:sldId id="518" r:id="rId17"/>
    <p:sldId id="520" r:id="rId18"/>
    <p:sldId id="521" r:id="rId19"/>
    <p:sldId id="526" r:id="rId20"/>
    <p:sldId id="527" r:id="rId21"/>
    <p:sldId id="528" r:id="rId22"/>
    <p:sldId id="519" r:id="rId23"/>
    <p:sldId id="530" r:id="rId24"/>
    <p:sldId id="529" r:id="rId25"/>
    <p:sldId id="531" r:id="rId26"/>
    <p:sldId id="514" r:id="rId27"/>
    <p:sldId id="513" r:id="rId28"/>
    <p:sldId id="524" r:id="rId29"/>
    <p:sldId id="525" r:id="rId30"/>
    <p:sldId id="533" r:id="rId31"/>
    <p:sldId id="505" r:id="rId32"/>
    <p:sldId id="503" r:id="rId33"/>
    <p:sldId id="442" r:id="rId34"/>
    <p:sldId id="352" r:id="rId35"/>
    <p:sldId id="393" r:id="rId36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DAC70E44-0EC1-46A2-9694-0F09CE37964E}">
          <p14:sldIdLst>
            <p14:sldId id="394"/>
            <p14:sldId id="466"/>
            <p14:sldId id="500"/>
          </p14:sldIdLst>
        </p14:section>
        <p14:section name="Error Handling in JS" id="{80333280-7A8B-471A-A776-2DD1F6123729}">
          <p14:sldIdLst>
            <p14:sldId id="506"/>
            <p14:sldId id="501"/>
            <p14:sldId id="509"/>
            <p14:sldId id="512"/>
            <p14:sldId id="515"/>
            <p14:sldId id="510"/>
            <p14:sldId id="511"/>
            <p14:sldId id="516"/>
            <p14:sldId id="517"/>
          </p14:sldIdLst>
        </p14:section>
        <p14:section name="Exception Handling in JS" id="{13469C94-E405-4AB5-87D1-398276E5CF22}">
          <p14:sldIdLst>
            <p14:sldId id="507"/>
            <p14:sldId id="508"/>
            <p14:sldId id="518"/>
            <p14:sldId id="520"/>
            <p14:sldId id="521"/>
            <p14:sldId id="526"/>
            <p14:sldId id="527"/>
            <p14:sldId id="528"/>
            <p14:sldId id="519"/>
            <p14:sldId id="530"/>
            <p14:sldId id="529"/>
            <p14:sldId id="531"/>
          </p14:sldIdLst>
        </p14:section>
        <p14:section name="Exceptions vs. Special Values" id="{6A9601BF-C8B8-42AF-BB88-F7D43B295A9D}">
          <p14:sldIdLst>
            <p14:sldId id="514"/>
            <p14:sldId id="513"/>
            <p14:sldId id="524"/>
            <p14:sldId id="525"/>
            <p14:sldId id="533"/>
          </p14:sldIdLst>
        </p14:section>
        <p14:section name="Conclusion" id="{C7E9CEEA-040E-4E2C-A05B-B4176D970C1B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C9E"/>
    <a:srgbClr val="FBEEDC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08-Nov-16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08-Nov-16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E23DF7-163A-4024-AD1E-614BFD38DB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949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08-Nov-16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7020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08-Nov-16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44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judge.softuni.bg/Contests/34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44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4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41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45.png"/><Relationship Id="rId7" Type="http://schemas.openxmlformats.org/officeDocument/2006/relationships/image" Target="../media/image38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23" Type="http://schemas.openxmlformats.org/officeDocument/2006/relationships/image" Target="../media/image46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44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39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48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627604"/>
            <a:ext cx="8125251" cy="1171552"/>
          </a:xfrm>
        </p:spPr>
        <p:txBody>
          <a:bodyPr>
            <a:normAutofit fontScale="90000"/>
          </a:bodyPr>
          <a:lstStyle/>
          <a:p>
            <a:r>
              <a:rPr lang="en-US" dirty="0"/>
              <a:t>Error Handling and Exceptions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759995"/>
            <a:ext cx="8125251" cy="1304135"/>
          </a:xfrm>
        </p:spPr>
        <p:txBody>
          <a:bodyPr>
            <a:normAutofit/>
          </a:bodyPr>
          <a:lstStyle/>
          <a:p>
            <a:r>
              <a:rPr lang="en-US" dirty="0"/>
              <a:t>Error Handling in JavaScript, Exceptions, Exception Handling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39600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170073" y="3598749"/>
            <a:ext cx="1617494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Errors and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Exceptions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5702737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/>
          <p:cNvGrpSpPr/>
          <p:nvPr/>
        </p:nvGrpSpPr>
        <p:grpSpPr>
          <a:xfrm>
            <a:off x="6925224" y="3136324"/>
            <a:ext cx="4608420" cy="3188276"/>
            <a:chOff x="6925224" y="3136324"/>
            <a:chExt cx="4608420" cy="3188276"/>
          </a:xfrm>
        </p:grpSpPr>
        <p:pic>
          <p:nvPicPr>
            <p:cNvPr id="1030" name="Picture 6" descr="Резултат с изображение за exclamation ico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660" y="3136324"/>
              <a:ext cx="1623047" cy="122372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4" descr="Резултат с изображение за process icon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5224" y="3464201"/>
              <a:ext cx="4608420" cy="2860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Резултат с изображение за error ico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7116" y="4279324"/>
              <a:ext cx="1474832" cy="111309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12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046790" y="4973841"/>
              <a:ext cx="1160722" cy="1015744"/>
            </a:xfrm>
            <a:prstGeom prst="rect">
              <a:avLst/>
            </a:prstGeom>
            <a:noFill/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25661">
              <a:off x="7164208" y="3919448"/>
              <a:ext cx="1290378" cy="1023221"/>
            </a:xfrm>
            <a:prstGeom prst="rect">
              <a:avLst/>
            </a:prstGeom>
            <a:noFill/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JS function to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sum a range of elements </a:t>
            </a:r>
            <a:r>
              <a:rPr lang="en-US" dirty="0"/>
              <a:t>from array</a:t>
            </a:r>
          </a:p>
          <a:p>
            <a:endParaRPr lang="en-US" dirty="0"/>
          </a:p>
          <a:p>
            <a:pPr>
              <a:spcBef>
                <a:spcPts val="1800"/>
              </a:spcBef>
            </a:pPr>
            <a:r>
              <a:rPr lang="en-US" dirty="0"/>
              <a:t>This is a sample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solution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Sub-Sum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12811" y="1919455"/>
            <a:ext cx="8043777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subsum([10, 20, 30,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40, 50</a:t>
            </a:r>
            <a:r>
              <a:rPr lang="en-US" sz="2800" noProof="1">
                <a:solidFill>
                  <a:srgbClr val="FBEEDC"/>
                </a:solidFill>
              </a:rPr>
              <a:t>, 60],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912812" y="3485379"/>
            <a:ext cx="10363200" cy="2839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function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subsum</a:t>
            </a:r>
            <a:r>
              <a:rPr lang="en-US" sz="2800" noProof="1">
                <a:solidFill>
                  <a:srgbClr val="FBEEDC"/>
                </a:solidFill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startIndex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endIndex</a:t>
            </a:r>
            <a:r>
              <a:rPr lang="en-US" sz="2800" noProof="1">
                <a:solidFill>
                  <a:srgbClr val="FBEEDC"/>
                </a:solidFill>
              </a:rPr>
              <a:t>) {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let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800" noProof="1">
                <a:solidFill>
                  <a:srgbClr val="FBEEDC"/>
                </a:solidFill>
              </a:rPr>
              <a:t> = 0;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for (let i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startIndex</a:t>
            </a:r>
            <a:r>
              <a:rPr lang="en-US" sz="2800" noProof="1">
                <a:solidFill>
                  <a:srgbClr val="FBEEDC"/>
                </a:solidFill>
              </a:rPr>
              <a:t>; i &lt;=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endIndex</a:t>
            </a:r>
            <a:r>
              <a:rPr lang="en-US" sz="2800" noProof="1">
                <a:solidFill>
                  <a:srgbClr val="FBEEDC"/>
                </a:solidFill>
              </a:rPr>
              <a:t>; i++)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800" noProof="1">
                <a:solidFill>
                  <a:srgbClr val="FBEEDC"/>
                </a:solidFill>
              </a:rPr>
              <a:t> +=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arr</a:t>
            </a:r>
            <a:r>
              <a:rPr lang="en-US" sz="2800" noProof="1">
                <a:solidFill>
                  <a:srgbClr val="FBEEDC"/>
                </a:solidFill>
              </a:rPr>
              <a:t>[i];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sum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9923174" y="1919455"/>
            <a:ext cx="1352838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90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Arrow: Right 9"/>
          <p:cNvSpPr/>
          <p:nvPr/>
        </p:nvSpPr>
        <p:spPr>
          <a:xfrm>
            <a:off x="9173181" y="2038646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4253572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/>
          <a:lstStyle/>
          <a:p>
            <a:r>
              <a:rPr lang="en-US" dirty="0"/>
              <a:t>Think about the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cases</a:t>
            </a:r>
            <a:r>
              <a:rPr lang="en-US" dirty="0"/>
              <a:t>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Sub-Sum – Error Handling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12811" y="1919455"/>
            <a:ext cx="829114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subsum([10, 20, 30,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40, 50, 60</a:t>
            </a:r>
            <a:r>
              <a:rPr lang="en-US" sz="2800" noProof="1">
                <a:solidFill>
                  <a:srgbClr val="FBEEDC"/>
                </a:solidFill>
              </a:rPr>
              <a:t>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300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10115347" y="1919455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150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Arrow: Right 7"/>
          <p:cNvSpPr/>
          <p:nvPr/>
        </p:nvSpPr>
        <p:spPr>
          <a:xfrm>
            <a:off x="9402677" y="2038646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912811" y="2806980"/>
            <a:ext cx="829114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1.1, 2.2</a:t>
            </a:r>
            <a:r>
              <a:rPr lang="en-US" sz="2800" noProof="1">
                <a:solidFill>
                  <a:srgbClr val="FBEEDC"/>
                </a:solidFill>
              </a:rPr>
              <a:t>, 3.3,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4.4, 5.5],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-3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10115347" y="2806980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3.3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Arrow: Right 10"/>
          <p:cNvSpPr/>
          <p:nvPr/>
        </p:nvSpPr>
        <p:spPr>
          <a:xfrm>
            <a:off x="9402677" y="2926171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912811" y="3694505"/>
            <a:ext cx="829114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10, 'twenty', 30</a:t>
            </a:r>
            <a:r>
              <a:rPr lang="en-US" sz="2800" noProof="1">
                <a:solidFill>
                  <a:srgbClr val="FBEEDC"/>
                </a:solidFill>
              </a:rPr>
              <a:t>, 40],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10115347" y="3694505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NaN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Arrow: Right 13"/>
          <p:cNvSpPr/>
          <p:nvPr/>
        </p:nvSpPr>
        <p:spPr>
          <a:xfrm>
            <a:off x="9402677" y="3813696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912812" y="4601689"/>
            <a:ext cx="4419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subsum([],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10115347" y="4601689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0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7" name="Arrow: Right 16"/>
          <p:cNvSpPr/>
          <p:nvPr/>
        </p:nvSpPr>
        <p:spPr>
          <a:xfrm>
            <a:off x="9402677" y="472088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912812" y="5535034"/>
            <a:ext cx="44196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subsum('text',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10115347" y="5535034"/>
            <a:ext cx="1160665" cy="59322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NaN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Arrow: Right 19"/>
          <p:cNvSpPr/>
          <p:nvPr/>
        </p:nvSpPr>
        <p:spPr>
          <a:xfrm>
            <a:off x="9402677" y="5654225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1" name="Text Placeholder 3"/>
          <p:cNvSpPr txBox="1">
            <a:spLocks/>
          </p:cNvSpPr>
          <p:nvPr/>
        </p:nvSpPr>
        <p:spPr>
          <a:xfrm>
            <a:off x="5637212" y="5535034"/>
            <a:ext cx="3586195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subsum({},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0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5637212" y="4601689"/>
            <a:ext cx="3586195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subsum([], 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2800" noProof="1">
                <a:solidFill>
                  <a:srgbClr val="FBEEDC"/>
                </a:solidFill>
              </a:rPr>
              <a:t>,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348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Sub-Sum (with Error Handling)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84212" y="1233313"/>
            <a:ext cx="10820400" cy="51867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function subsum(arr, startIndex, endIndex) {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if (!Array.isArray(arr))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  return NaN;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if (startIndex &lt; 0)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  startIndex = 0;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if (endIndex &gt; arr.length - 1)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    endIndex = arr.length - 1;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  let sum = 0;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  for (let i = startIndex; i &lt;= endIndex; i++)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    sum +=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Number(</a:t>
            </a:r>
            <a:r>
              <a:rPr lang="en-US" sz="2600" noProof="1">
                <a:solidFill>
                  <a:srgbClr val="FBEEDC"/>
                </a:solidFill>
              </a:rPr>
              <a:t>arr[i]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)</a:t>
            </a:r>
            <a:r>
              <a:rPr lang="en-US" sz="26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  return sum;</a:t>
            </a:r>
          </a:p>
          <a:p>
            <a:pPr>
              <a:lnSpc>
                <a:spcPct val="105000"/>
              </a:lnSpc>
            </a:pPr>
            <a:r>
              <a:rPr lang="en-US" sz="26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2612" y="5905361"/>
            <a:ext cx="8382000" cy="51473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https://judge.softuni.bg/Contests/344</a:t>
            </a:r>
            <a:endParaRPr lang="en-US" b="0" dirty="0">
              <a:latin typeface="+mn-lt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113851" y="1715312"/>
            <a:ext cx="9916378" cy="2514600"/>
            <a:chOff x="1113851" y="1715312"/>
            <a:chExt cx="9916378" cy="2514600"/>
          </a:xfrm>
        </p:grpSpPr>
        <p:sp>
          <p:nvSpPr>
            <p:cNvPr id="7" name="Right Brace 6"/>
            <p:cNvSpPr/>
            <p:nvPr/>
          </p:nvSpPr>
          <p:spPr>
            <a:xfrm>
              <a:off x="7047724" y="1752600"/>
              <a:ext cx="228600" cy="2438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446556" y="2504872"/>
              <a:ext cx="358367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i="1" dirty="0">
                  <a:solidFill>
                    <a:schemeClr val="tx2">
                      <a:lumMod val="75000"/>
                    </a:schemeClr>
                  </a:solidFill>
                </a:rPr>
                <a:t>explicit error handling /</a:t>
              </a:r>
              <a:br>
                <a:rPr lang="en-US" sz="2800" i="1" dirty="0">
                  <a:solidFill>
                    <a:schemeClr val="tx2">
                      <a:lumMod val="75000"/>
                    </a:schemeClr>
                  </a:solidFill>
                </a:rPr>
              </a:br>
              <a:r>
                <a:rPr lang="en-US" sz="2800" i="1" dirty="0">
                  <a:solidFill>
                    <a:schemeClr val="tx2">
                      <a:lumMod val="75000"/>
                    </a:schemeClr>
                  </a:solidFill>
                </a:rPr>
                <a:t>special case handling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113851" y="1715312"/>
              <a:ext cx="5705273" cy="2514600"/>
            </a:xfrm>
            <a:prstGeom prst="rect">
              <a:avLst/>
            </a:prstGeom>
            <a:noFill/>
            <a:ln w="381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766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63750" y="4949488"/>
            <a:ext cx="9832319" cy="820600"/>
          </a:xfrm>
        </p:spPr>
        <p:txBody>
          <a:bodyPr/>
          <a:lstStyle/>
          <a:p>
            <a:r>
              <a:rPr lang="en-US" dirty="0"/>
              <a:t>Exception Handling in JS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63750" y="5770912"/>
            <a:ext cx="9832319" cy="688256"/>
          </a:xfrm>
        </p:spPr>
        <p:txBody>
          <a:bodyPr/>
          <a:lstStyle/>
          <a:p>
            <a:r>
              <a:rPr lang="en-US" dirty="0"/>
              <a:t>Throwing Errors / Catching Errors</a:t>
            </a:r>
          </a:p>
        </p:txBody>
      </p:sp>
      <p:pic>
        <p:nvPicPr>
          <p:cNvPr id="4" name="Picture 2" descr="http://umbrellajournal.com/Computer4.jpg"/>
          <p:cNvPicPr>
            <a:picLocks noChangeAspect="1" noChangeArrowheads="1"/>
          </p:cNvPicPr>
          <p:nvPr/>
        </p:nvPicPr>
        <p:blipFill>
          <a:blip r:embed="rId2" cstate="screen">
            <a:lum contras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3217" y="1123544"/>
            <a:ext cx="4972296" cy="3505200"/>
          </a:xfrm>
          <a:prstGeom prst="roundRect">
            <a:avLst>
              <a:gd name="adj" fmla="val 6005"/>
            </a:avLst>
          </a:prstGeom>
          <a:noFill/>
        </p:spPr>
      </p:pic>
      <p:pic>
        <p:nvPicPr>
          <p:cNvPr id="7" name="Picture 2" descr="cross, dialog, erro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88547">
            <a:off x="8738894" y="1979076"/>
            <a:ext cx="2672882" cy="1828798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error, warn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2" y="1914184"/>
            <a:ext cx="2679163" cy="200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Резултат с изображение за bomb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548" y="3184084"/>
            <a:ext cx="1323064" cy="1323064"/>
          </a:xfrm>
          <a:prstGeom prst="rect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5661">
            <a:off x="6711381" y="1818106"/>
            <a:ext cx="1025283" cy="1025283"/>
          </a:xfrm>
          <a:prstGeom prst="rect">
            <a:avLst/>
          </a:prstGeom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503165">
            <a:off x="5480873" y="2110205"/>
            <a:ext cx="946215" cy="946215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405566">
            <a:off x="3839744" y="2058979"/>
            <a:ext cx="762863" cy="762863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211703">
            <a:off x="7694774" y="1428506"/>
            <a:ext cx="762863" cy="762863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376582">
            <a:off x="7771231" y="2343163"/>
            <a:ext cx="762863" cy="762863"/>
          </a:xfrm>
          <a:prstGeom prst="roundRect">
            <a:avLst>
              <a:gd name="adj" fmla="val 50000"/>
            </a:avLst>
          </a:prstGeom>
          <a:effectLst>
            <a:softEdge rad="762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8914498">
            <a:off x="4456728" y="1538266"/>
            <a:ext cx="613362" cy="613362"/>
          </a:xfrm>
          <a:prstGeom prst="roundRect">
            <a:avLst>
              <a:gd name="adj" fmla="val 50000"/>
            </a:avLst>
          </a:prstGeom>
          <a:effectLst>
            <a:softEdge rad="5080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2118" y="1258112"/>
            <a:ext cx="4714494" cy="461322"/>
          </a:xfrm>
          <a:prstGeom prst="roundRect">
            <a:avLst>
              <a:gd name="adj" fmla="val 4580"/>
            </a:avLst>
          </a:prstGeom>
        </p:spPr>
      </p:pic>
    </p:spTree>
    <p:extLst>
      <p:ext uri="{BB962C8B-B14F-4D97-AF65-F5344CB8AC3E}">
        <p14:creationId xmlns:p14="http://schemas.microsoft.com/office/powerpoint/2010/main" val="228273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Throwing Errors (Exceptions)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4212" y="1219200"/>
            <a:ext cx="73152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Error</a:t>
            </a:r>
            <a:r>
              <a:rPr lang="en-US" sz="2800" noProof="1">
                <a:solidFill>
                  <a:srgbClr val="FBEEDC"/>
                </a:solidFill>
              </a:rPr>
              <a:t>("Invalid state");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12" y="2133599"/>
            <a:ext cx="7315200" cy="129568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8082934" y="910846"/>
            <a:ext cx="3836100" cy="2807915"/>
            <a:chOff x="3526684" y="1138980"/>
            <a:chExt cx="4777528" cy="299342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684" y="1138980"/>
              <a:ext cx="4777528" cy="2993420"/>
            </a:xfrm>
            <a:prstGeom prst="rect">
              <a:avLst/>
            </a:prstGeom>
            <a:effectLst>
              <a:softEdge rad="317500"/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45079">
              <a:off x="6673802" y="2031667"/>
              <a:ext cx="744700" cy="669386"/>
            </a:xfrm>
            <a:prstGeom prst="rect">
              <a:avLst/>
            </a:prstGeom>
          </p:spPr>
        </p:pic>
      </p:grpSp>
      <p:sp>
        <p:nvSpPr>
          <p:cNvPr id="14" name="AutoShape 25"/>
          <p:cNvSpPr>
            <a:spLocks noChangeArrowheads="1"/>
          </p:cNvSpPr>
          <p:nvPr/>
        </p:nvSpPr>
        <p:spPr bwMode="auto">
          <a:xfrm>
            <a:off x="6932612" y="381000"/>
            <a:ext cx="2514600" cy="631419"/>
          </a:xfrm>
          <a:prstGeom prst="wedgeRoundRectCallout">
            <a:avLst>
              <a:gd name="adj1" fmla="val -63404"/>
              <a:gd name="adj2" fmla="val 6303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General error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684212" y="3886200"/>
            <a:ext cx="10561676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RangeError</a:t>
            </a:r>
            <a:r>
              <a:rPr lang="en-US" sz="2800" noProof="1">
                <a:solidFill>
                  <a:srgbClr val="FBEEDC"/>
                </a:solidFill>
              </a:rPr>
              <a:t>("Invalid index");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6" name="AutoShape 25"/>
          <p:cNvSpPr>
            <a:spLocks noChangeArrowheads="1"/>
          </p:cNvSpPr>
          <p:nvPr/>
        </p:nvSpPr>
        <p:spPr bwMode="auto">
          <a:xfrm>
            <a:off x="8570100" y="3420365"/>
            <a:ext cx="3124200" cy="636461"/>
          </a:xfrm>
          <a:prstGeom prst="wedgeRoundRectCallout">
            <a:avLst>
              <a:gd name="adj1" fmla="val -60082"/>
              <a:gd name="adj2" fmla="val 493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Value out of range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684212" y="4895864"/>
            <a:ext cx="10561676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TypeError</a:t>
            </a:r>
            <a:r>
              <a:rPr lang="en-US" sz="2800" noProof="1">
                <a:solidFill>
                  <a:srgbClr val="FBEEDC"/>
                </a:solidFill>
              </a:rPr>
              <a:t>("String expected");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8" name="AutoShape 25"/>
          <p:cNvSpPr>
            <a:spLocks noChangeArrowheads="1"/>
          </p:cNvSpPr>
          <p:nvPr/>
        </p:nvSpPr>
        <p:spPr bwMode="auto">
          <a:xfrm>
            <a:off x="8974672" y="4239640"/>
            <a:ext cx="2396996" cy="989059"/>
          </a:xfrm>
          <a:prstGeom prst="wedgeRoundRectCallout">
            <a:avLst>
              <a:gd name="adj1" fmla="val -68880"/>
              <a:gd name="adj2" fmla="val 4278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Expected a different type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684212" y="5884081"/>
            <a:ext cx="10561676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ReferenceError</a:t>
            </a:r>
            <a:r>
              <a:rPr lang="en-US" sz="2800" noProof="1">
                <a:solidFill>
                  <a:srgbClr val="FBEEDC"/>
                </a:solidFill>
              </a:rPr>
              <a:t>("Missing age");</a:t>
            </a:r>
            <a:endParaRPr lang="en-US" sz="28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AutoShape 25"/>
          <p:cNvSpPr>
            <a:spLocks noChangeArrowheads="1"/>
          </p:cNvSpPr>
          <p:nvPr/>
        </p:nvSpPr>
        <p:spPr bwMode="auto">
          <a:xfrm>
            <a:off x="9120812" y="5410998"/>
            <a:ext cx="2536200" cy="989059"/>
          </a:xfrm>
          <a:prstGeom prst="wedgeRoundRectCallout">
            <a:avLst>
              <a:gd name="adj1" fmla="val -66829"/>
              <a:gd name="adj2" fmla="val 31968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Accessing non-existing object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3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 Error Class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25880" y="1220824"/>
            <a:ext cx="10940532" cy="30908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900" noProof="1">
                <a:solidFill>
                  <a:srgbClr val="FBEEDC"/>
                </a:solidFill>
              </a:rPr>
              <a:t>class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StudentNotFoundError</a:t>
            </a:r>
            <a:r>
              <a:rPr lang="en-US" sz="2900" noProof="1">
                <a:solidFill>
                  <a:srgbClr val="FBEEDC"/>
                </a:solidFill>
              </a:rPr>
              <a:t> extends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Error</a:t>
            </a:r>
            <a:r>
              <a:rPr lang="en-US" sz="2900" noProof="1">
                <a:solidFill>
                  <a:srgbClr val="FBEEDC"/>
                </a:solidFill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900" noProof="1">
                <a:solidFill>
                  <a:srgbClr val="FBEEDC"/>
                </a:solidFill>
              </a:rPr>
              <a:t>  constructor(message) {</a:t>
            </a:r>
          </a:p>
          <a:p>
            <a:pPr>
              <a:lnSpc>
                <a:spcPct val="110000"/>
              </a:lnSpc>
            </a:pPr>
            <a:r>
              <a:rPr lang="en-US" sz="2900" noProof="1">
                <a:solidFill>
                  <a:srgbClr val="FBEEDC"/>
                </a:solidFill>
              </a:rPr>
              <a:t>    super(message);</a:t>
            </a:r>
          </a:p>
          <a:p>
            <a:pPr>
              <a:lnSpc>
                <a:spcPct val="110000"/>
              </a:lnSpc>
            </a:pPr>
            <a:r>
              <a:rPr lang="en-US" sz="2900" noProof="1">
                <a:solidFill>
                  <a:srgbClr val="FBEEDC"/>
                </a:solidFill>
              </a:rPr>
              <a:t>    this.name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=</a:t>
            </a:r>
            <a:r>
              <a:rPr lang="en-US" sz="29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900" noProof="1">
                <a:solidFill>
                  <a:srgbClr val="FBEEDC"/>
                </a:solidFill>
              </a:rPr>
              <a:t>this.constructor.name;</a:t>
            </a:r>
          </a:p>
          <a:p>
            <a:pPr>
              <a:lnSpc>
                <a:spcPct val="110000"/>
              </a:lnSpc>
            </a:pPr>
            <a:r>
              <a:rPr lang="en-US" sz="2900" noProof="1">
                <a:solidFill>
                  <a:srgbClr val="FBEEDC"/>
                </a:solidFill>
              </a:rPr>
              <a:t>  }</a:t>
            </a:r>
          </a:p>
          <a:p>
            <a:pPr>
              <a:lnSpc>
                <a:spcPct val="110000"/>
              </a:lnSpc>
            </a:pPr>
            <a:r>
              <a:rPr lang="en-US" sz="2900" noProof="1">
                <a:solidFill>
                  <a:srgbClr val="FBEEDC"/>
                </a:solidFill>
              </a:rPr>
              <a:t>}</a:t>
            </a:r>
            <a:endParaRPr lang="en-US" sz="29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625880" y="4655700"/>
            <a:ext cx="10940532" cy="16689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err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</a:t>
            </a:r>
            <a:r>
              <a:rPr lang="en-US" sz="3000" noProof="1">
                <a:solidFill>
                  <a:srgbClr val="FBEEDC"/>
                </a:solidFill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StudentNotFoundError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"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Student #33 was not found in the database.</a:t>
            </a:r>
            <a:r>
              <a:rPr lang="en-US" sz="3000" noProof="1">
                <a:solidFill>
                  <a:srgbClr val="FBEEDC"/>
                </a:solidFill>
              </a:rPr>
              <a:t>");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throw err</a:t>
            </a:r>
            <a:r>
              <a:rPr lang="en-US" sz="3000" noProof="1">
                <a:solidFill>
                  <a:srgbClr val="FBEEDC"/>
                </a:solidFill>
              </a:rPr>
              <a:t>;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StudentNotFoundError: Student #33 was …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7389812" y="2061988"/>
            <a:ext cx="3883443" cy="1972024"/>
            <a:chOff x="6551613" y="1086105"/>
            <a:chExt cx="4343400" cy="2266695"/>
          </a:xfrm>
        </p:grpSpPr>
        <p:sp>
          <p:nvSpPr>
            <p:cNvPr id="8" name="Rectangle: Rounded Corners 7"/>
            <p:cNvSpPr/>
            <p:nvPr/>
          </p:nvSpPr>
          <p:spPr>
            <a:xfrm>
              <a:off x="7886029" y="1086105"/>
              <a:ext cx="1674568" cy="60783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28575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Error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6551613" y="2726774"/>
              <a:ext cx="4343400" cy="62602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28575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StudentNotFoundError</a:t>
              </a:r>
            </a:p>
          </p:txBody>
        </p:sp>
        <p:cxnSp>
          <p:nvCxnSpPr>
            <p:cNvPr id="10" name="Straight Connector 9"/>
            <p:cNvCxnSpPr>
              <a:stCxn id="9" idx="0"/>
              <a:endCxn id="8" idx="2"/>
            </p:cNvCxnSpPr>
            <p:nvPr/>
          </p:nvCxnSpPr>
          <p:spPr>
            <a:xfrm flipV="1">
              <a:off x="8723314" y="1693935"/>
              <a:ext cx="0" cy="1032839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173894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to hold card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</a:t>
            </a:r>
            <a:r>
              <a:rPr lang="en-US" dirty="0"/>
              <a:t> + card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suit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Valid card faces are: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3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6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8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9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J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Q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K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Valid card suits are: </a:t>
            </a:r>
            <a:r>
              <a:rPr lang="pl-PL" b="1" dirty="0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dirty="0"/>
              <a:t> (</a:t>
            </a:r>
            <a:r>
              <a:rPr lang="pl-PL" dirty="0"/>
              <a:t>♠</a:t>
            </a:r>
            <a:r>
              <a:rPr lang="en-US" dirty="0"/>
              <a:t>), </a:t>
            </a:r>
            <a:r>
              <a:rPr lang="pl-PL" b="1" dirty="0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dirty="0"/>
              <a:t> (</a:t>
            </a:r>
            <a:r>
              <a:rPr lang="pl-PL" dirty="0"/>
              <a:t>♥</a:t>
            </a:r>
            <a:r>
              <a:rPr lang="en-US" dirty="0"/>
              <a:t>), </a:t>
            </a:r>
            <a:r>
              <a:rPr lang="pl-PL" b="1" dirty="0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dirty="0"/>
              <a:t> (</a:t>
            </a:r>
            <a:r>
              <a:rPr lang="pl-PL" dirty="0"/>
              <a:t>♦</a:t>
            </a:r>
            <a:r>
              <a:rPr lang="en-US" dirty="0"/>
              <a:t>), </a:t>
            </a:r>
            <a:r>
              <a:rPr lang="pl-PL" b="1" dirty="0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dirty="0"/>
              <a:t> (</a:t>
            </a:r>
            <a:r>
              <a:rPr lang="pl-PL" dirty="0"/>
              <a:t>♣</a:t>
            </a:r>
            <a:r>
              <a:rPr lang="en-US" dirty="0"/>
              <a:t>)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Throw an error </a:t>
            </a:r>
            <a:r>
              <a:rPr lang="en-US" dirty="0"/>
              <a:t>in case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</a:t>
            </a:r>
            <a:r>
              <a:rPr lang="en-US" dirty="0"/>
              <a:t> face or suit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Playing Cards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880" y="3810000"/>
            <a:ext cx="10664532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console.log('' + new 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noProof="1">
                <a:solidFill>
                  <a:srgbClr val="FBEEDC"/>
                </a:solidFill>
              </a:rPr>
              <a:t>'));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A♠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console.log('' + new 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10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3000" noProof="1">
                <a:solidFill>
                  <a:srgbClr val="FBEEDC"/>
                </a:solidFill>
              </a:rPr>
              <a:t>'));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10♥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console.log('' + new 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sz="3000" noProof="1">
                <a:solidFill>
                  <a:srgbClr val="FBEEDC"/>
                </a:solidFill>
              </a:rPr>
              <a:t>'));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2♦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760558" y="5340401"/>
            <a:ext cx="10664532" cy="106873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>
                <a:solidFill>
                  <a:srgbClr val="FBEEDC"/>
                </a:solidFill>
              </a:rPr>
              <a:t>console.log('' + new 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1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3000" noProof="1">
                <a:solidFill>
                  <a:srgbClr val="FBEEDC"/>
                </a:solidFill>
              </a:rPr>
              <a:t>'));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Error</a:t>
            </a:r>
          </a:p>
          <a:p>
            <a:r>
              <a:rPr lang="en-US" sz="3000" noProof="1">
                <a:solidFill>
                  <a:srgbClr val="FBEEDC"/>
                </a:solidFill>
              </a:rPr>
              <a:t>console.log('' + new Card('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en-US" sz="3000" noProof="1">
                <a:solidFill>
                  <a:srgbClr val="FBEEDC"/>
                </a:solidFill>
              </a:rPr>
              <a:t>',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rgbClr val="FBEEDC"/>
                </a:solidFill>
              </a:rPr>
              <a:t>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W</a:t>
            </a:r>
            <a:r>
              <a:rPr lang="en-US" sz="3000" noProof="1">
                <a:solidFill>
                  <a:srgbClr val="FBEEDC"/>
                </a:solidFill>
              </a:rPr>
              <a:t>'));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Error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534" y="1447800"/>
            <a:ext cx="1446556" cy="199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6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Playing Cards – Card Class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880" y="1143000"/>
            <a:ext cx="10664532" cy="5269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class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Card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800" noProof="1">
                <a:solidFill>
                  <a:srgbClr val="FBEEDC"/>
                </a:solidFill>
              </a:rPr>
              <a:t>(face, suit) {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this.face = face;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  this.suit = suit;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get face</a:t>
            </a:r>
            <a:r>
              <a:rPr lang="en-US" sz="2800" noProof="1">
                <a:solidFill>
                  <a:srgbClr val="FBEEDC"/>
                </a:solidFill>
              </a:rPr>
              <a:t>() { return … }</a:t>
            </a:r>
          </a:p>
          <a:p>
            <a:pPr>
              <a:spcBef>
                <a:spcPts val="600"/>
              </a:spcBef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set face(face)</a:t>
            </a:r>
            <a:r>
              <a:rPr lang="en-US" sz="2800" noProof="1">
                <a:solidFill>
                  <a:srgbClr val="FBEEDC"/>
                </a:solidFill>
              </a:rPr>
              <a:t> { … }</a:t>
            </a:r>
          </a:p>
          <a:p>
            <a:pPr>
              <a:spcBef>
                <a:spcPts val="600"/>
              </a:spcBef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get siut</a:t>
            </a:r>
            <a:r>
              <a:rPr lang="en-US" sz="2800" noProof="1">
                <a:solidFill>
                  <a:srgbClr val="FBEEDC"/>
                </a:solidFill>
              </a:rPr>
              <a:t>() { return … }</a:t>
            </a:r>
          </a:p>
          <a:p>
            <a:pPr>
              <a:spcBef>
                <a:spcPts val="600"/>
              </a:spcBef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set suit(suit)</a:t>
            </a:r>
            <a:r>
              <a:rPr lang="en-US" sz="2800" noProof="1">
                <a:solidFill>
                  <a:srgbClr val="FBEEDC"/>
                </a:solidFill>
              </a:rPr>
              <a:t> { … }</a:t>
            </a:r>
          </a:p>
          <a:p>
            <a:pPr>
              <a:spcBef>
                <a:spcPts val="600"/>
              </a:spcBef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800" noProof="1">
                <a:solidFill>
                  <a:srgbClr val="FBEEDC"/>
                </a:solidFill>
              </a:rPr>
              <a:t> { return … }</a:t>
            </a:r>
          </a:p>
          <a:p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314" y="3562332"/>
            <a:ext cx="1901678" cy="261635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172" y="1409097"/>
            <a:ext cx="2703820" cy="1913080"/>
          </a:xfrm>
          <a:prstGeom prst="roundRect">
            <a:avLst>
              <a:gd name="adj" fmla="val 1921"/>
            </a:avLst>
          </a:prstGeom>
        </p:spPr>
      </p:pic>
    </p:spTree>
    <p:extLst>
      <p:ext uri="{BB962C8B-B14F-4D97-AF65-F5344CB8AC3E}">
        <p14:creationId xmlns:p14="http://schemas.microsoft.com/office/powerpoint/2010/main" val="3008234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791797" cy="1110780"/>
          </a:xfrm>
        </p:spPr>
        <p:txBody>
          <a:bodyPr>
            <a:noAutofit/>
          </a:bodyPr>
          <a:lstStyle/>
          <a:p>
            <a:r>
              <a:rPr lang="en-US" dirty="0"/>
              <a:t>Solution: Playing Cards – Face Getter / Setter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880" y="1352311"/>
            <a:ext cx="10664532" cy="443888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get face</a:t>
            </a:r>
            <a:r>
              <a:rPr lang="en-US" sz="3000" noProof="1">
                <a:solidFill>
                  <a:srgbClr val="FBEEDC"/>
                </a:solidFill>
              </a:rPr>
              <a:t>() { return this._face; }</a:t>
            </a:r>
          </a:p>
          <a:p>
            <a:pPr>
              <a:lnSpc>
                <a:spcPct val="110000"/>
              </a:lnSpc>
              <a:spcBef>
                <a:spcPts val="1800"/>
              </a:spcBef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set face</a:t>
            </a:r>
            <a:r>
              <a:rPr lang="en-US" sz="3000" noProof="1">
                <a:solidFill>
                  <a:srgbClr val="FBEEDC"/>
                </a:solidFill>
              </a:rPr>
              <a:t>(face) {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const validFaces = ['2', '3', '4', '5', '6', '7', '8', '9', '10', 'J', 'Q', 'K', 'A'];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if (!validFaces.includes(face))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throw new Error</a:t>
            </a:r>
            <a:r>
              <a:rPr lang="en-US" sz="3000" noProof="1">
                <a:solidFill>
                  <a:srgbClr val="FBEEDC"/>
                </a:solidFill>
              </a:rPr>
              <a:t>("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Invalid card face: </a:t>
            </a:r>
            <a:r>
              <a:rPr lang="en-US" sz="3000" noProof="1">
                <a:solidFill>
                  <a:srgbClr val="FBEEDC"/>
                </a:solidFill>
              </a:rPr>
              <a:t>" + face);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this._face = face;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812" y="4872017"/>
            <a:ext cx="5319601" cy="1532766"/>
          </a:xfrm>
          <a:prstGeom prst="roundRect">
            <a:avLst>
              <a:gd name="adj" fmla="val 1392"/>
            </a:avLst>
          </a:prstGeom>
        </p:spPr>
      </p:pic>
    </p:spTree>
    <p:extLst>
      <p:ext uri="{BB962C8B-B14F-4D97-AF65-F5344CB8AC3E}">
        <p14:creationId xmlns:p14="http://schemas.microsoft.com/office/powerpoint/2010/main" val="16337141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Playing Cards – Suit Getter / Setter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880" y="1371600"/>
            <a:ext cx="10664532" cy="420805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get suit</a:t>
            </a:r>
            <a:r>
              <a:rPr lang="en-US" sz="3000" noProof="1">
                <a:solidFill>
                  <a:srgbClr val="FBEEDC"/>
                </a:solidFill>
              </a:rPr>
              <a:t>() { return this._suit; }</a:t>
            </a:r>
          </a:p>
          <a:p>
            <a:pPr>
              <a:lnSpc>
                <a:spcPct val="110000"/>
              </a:lnSpc>
            </a:pPr>
            <a:endParaRPr lang="en-US" sz="3000" noProof="1">
              <a:solidFill>
                <a:srgbClr val="FBEEDC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set suit</a:t>
            </a:r>
            <a:r>
              <a:rPr lang="en-US" sz="3000" noProof="1">
                <a:solidFill>
                  <a:srgbClr val="FBEEDC"/>
                </a:solidFill>
              </a:rPr>
              <a:t>(suit) {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const validSuits = ['S', 'H', 'D', 'C'];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if (!validSuits.includes(suit))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throw new Error</a:t>
            </a:r>
            <a:r>
              <a:rPr lang="en-US" sz="3000" noProof="1">
                <a:solidFill>
                  <a:srgbClr val="FBEEDC"/>
                </a:solidFill>
              </a:rPr>
              <a:t>("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Invalid card suit: </a:t>
            </a:r>
            <a:r>
              <a:rPr lang="en-US" sz="3000" noProof="1">
                <a:solidFill>
                  <a:srgbClr val="FBEEDC"/>
                </a:solidFill>
              </a:rPr>
              <a:t>" + suit);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this._suit = suit;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412" y="4693890"/>
            <a:ext cx="5843272" cy="1697587"/>
          </a:xfrm>
          <a:prstGeom prst="roundRect">
            <a:avLst>
              <a:gd name="adj" fmla="val 1392"/>
            </a:avLst>
          </a:prstGeom>
        </p:spPr>
      </p:pic>
    </p:spTree>
    <p:extLst>
      <p:ext uri="{BB962C8B-B14F-4D97-AF65-F5344CB8AC3E}">
        <p14:creationId xmlns:p14="http://schemas.microsoft.com/office/powerpoint/2010/main" val="3159097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 Handling </a:t>
            </a:r>
            <a:r>
              <a:rPr lang="en-US" dirty="0"/>
              <a:t>in JS</a:t>
            </a:r>
          </a:p>
          <a:p>
            <a:pPr marL="761946" lvl="1" indent="-457200">
              <a:lnSpc>
                <a:spcPct val="120000"/>
              </a:lnSpc>
            </a:pPr>
            <a:r>
              <a:rPr lang="en-US" dirty="0"/>
              <a:t>Normal Cases, Special</a:t>
            </a:r>
            <a:br>
              <a:rPr lang="en-US" dirty="0"/>
            </a:br>
            <a:r>
              <a:rPr lang="en-US" dirty="0"/>
              <a:t>Cases, Errors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 Handling </a:t>
            </a:r>
            <a:r>
              <a:rPr lang="en-US" dirty="0"/>
              <a:t>in JS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/>
              <a:t>Throwing Exceptions</a:t>
            </a:r>
          </a:p>
          <a:p>
            <a:pPr marL="761946" lvl="1" indent="-457200">
              <a:lnSpc>
                <a:spcPct val="110000"/>
              </a:lnSpc>
            </a:pPr>
            <a:r>
              <a:rPr lang="en-US" dirty="0"/>
              <a:t>Catching Exceptions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en-US" dirty="0"/>
              <a:t>Exceptions vs. Special Values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5162" y="1151121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5162" y="3733800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Solution: Playing Cards – </a:t>
            </a:r>
            <a:r>
              <a:rPr lang="en-US" noProof="1"/>
              <a:t>toString</a:t>
            </a:r>
            <a:r>
              <a:rPr lang="en-US" dirty="0"/>
              <a:t>()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880" y="1295400"/>
            <a:ext cx="10664532" cy="47158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3000" noProof="1">
                <a:solidFill>
                  <a:srgbClr val="FBEEDC"/>
                </a:solidFill>
              </a:rPr>
              <a:t>() {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let suitToChar = {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noProof="1">
                <a:solidFill>
                  <a:srgbClr val="FBEEDC"/>
                </a:solidFill>
              </a:rPr>
              <a:t>': "\u2660",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♠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</a:t>
            </a:r>
            <a:r>
              <a:rPr lang="en-US" sz="3000" noProof="1">
                <a:solidFill>
                  <a:srgbClr val="FBEEDC"/>
                </a:solidFill>
              </a:rPr>
              <a:t>': "\u2665",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♥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D</a:t>
            </a:r>
            <a:r>
              <a:rPr lang="en-US" sz="3000" noProof="1">
                <a:solidFill>
                  <a:srgbClr val="FBEEDC"/>
                </a:solidFill>
              </a:rPr>
              <a:t>': "\u2666",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♦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  '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</a:t>
            </a:r>
            <a:r>
              <a:rPr lang="en-US" sz="3000" noProof="1">
                <a:solidFill>
                  <a:srgbClr val="FBEEDC"/>
                </a:solidFill>
              </a:rPr>
              <a:t>': "\u2663",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// ♣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};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  return this.face + suitToChar[this.suit];</a:t>
            </a:r>
          </a:p>
          <a:p>
            <a:pPr marL="808038" indent="-808038"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880" y="6134912"/>
            <a:ext cx="10664532" cy="51473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https://judge.softuni.bg/Contests/344</a:t>
            </a:r>
            <a:endParaRPr lang="en-US" b="0" dirty="0">
              <a:latin typeface="+mn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156" y="1619656"/>
            <a:ext cx="3838575" cy="1314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4156" y="3249243"/>
            <a:ext cx="3838575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6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of Cards: Example</a:t>
            </a:r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Use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try-catch</a:t>
            </a:r>
            <a:r>
              <a:rPr lang="en-US" dirty="0"/>
              <a:t> block to catch errors (exceptions)</a:t>
            </a:r>
            <a:endParaRPr lang="bg-BG" dirty="0"/>
          </a:p>
          <a:p>
            <a:pPr lvl="1"/>
            <a:r>
              <a:rPr lang="en-GB" dirty="0"/>
              <a:t>If an error occurs, the control is passed to the 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catch</a:t>
            </a:r>
            <a:r>
              <a:rPr lang="en-GB" dirty="0"/>
              <a:t> section</a:t>
            </a:r>
            <a:endParaRPr lang="en-US" dirty="0"/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09636" y="2718947"/>
            <a:ext cx="10366376" cy="34532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try</a:t>
            </a:r>
            <a:r>
              <a:rPr lang="en-US" sz="2600" dirty="0">
                <a:solidFill>
                  <a:srgbClr val="FBEEDC"/>
                </a:solidFill>
              </a:rPr>
              <a:t> {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code that can throw an exception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// some other code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 not executed in case of error!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}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catch</a:t>
            </a:r>
            <a:r>
              <a:rPr lang="en-US" sz="2600" dirty="0">
                <a:solidFill>
                  <a:srgbClr val="FBEEDC"/>
                </a:solidFill>
              </a:rPr>
              <a:t> (ex) {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 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// this code is executed in case of exception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  // </a:t>
            </a:r>
            <a:r>
              <a:rPr lang="en-US" sz="2600" dirty="0">
                <a:solidFill>
                  <a:srgbClr val="FBEEDC"/>
                </a:solidFill>
              </a:rPr>
              <a:t>ex </a:t>
            </a:r>
            <a:r>
              <a:rPr lang="en-US" sz="2600" dirty="0">
                <a:solidFill>
                  <a:schemeClr val="tx2">
                    <a:lumMod val="75000"/>
                  </a:schemeClr>
                </a:solidFill>
              </a:rPr>
              <a:t>holds the info about the exception</a:t>
            </a:r>
          </a:p>
          <a:p>
            <a:pPr>
              <a:lnSpc>
                <a:spcPct val="120000"/>
              </a:lnSpc>
            </a:pPr>
            <a:r>
              <a:rPr lang="en-US" sz="2600" dirty="0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8" name="Arrow: Curved Right 7"/>
          <p:cNvSpPr/>
          <p:nvPr/>
        </p:nvSpPr>
        <p:spPr>
          <a:xfrm>
            <a:off x="436156" y="3385226"/>
            <a:ext cx="760412" cy="170234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05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Exceptions and Their Properties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85836" y="1120893"/>
            <a:ext cx="10213976" cy="527990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try</a:t>
            </a:r>
            <a:r>
              <a:rPr lang="en-US" sz="2800" noProof="1">
                <a:solidFill>
                  <a:srgbClr val="FBEEDC"/>
                </a:solidFill>
              </a:rPr>
              <a:t> {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RangeError</a:t>
            </a:r>
            <a:r>
              <a:rPr lang="en-US" sz="2800" noProof="1">
                <a:solidFill>
                  <a:srgbClr val="FBEEDC"/>
                </a:solidFill>
              </a:rPr>
              <a:t>("Invalid range.");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console.log("This will not be executed.");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catch</a:t>
            </a:r>
            <a:r>
              <a:rPr lang="en-US" sz="2800" noProof="1">
                <a:solidFill>
                  <a:srgbClr val="FBEEDC"/>
                </a:solidFill>
              </a:rPr>
              <a:t> (ex) {			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console.log("---------------");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console.log("Exception object: " +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console.log("Type: " +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ex.name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 console.log("Message: " +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ex.message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  <a:endParaRPr lang="bg-BG" sz="2800" noProof="1">
              <a:solidFill>
                <a:srgbClr val="FBEEDC"/>
              </a:solidFill>
            </a:endParaRPr>
          </a:p>
          <a:p>
            <a:pPr>
              <a:lnSpc>
                <a:spcPct val="110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console.log("Stack: " +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ex.stack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console.log("---------------");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8263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method to take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deck of cards </a:t>
            </a:r>
            <a:r>
              <a:rPr lang="en-US" dirty="0"/>
              <a:t>(each given as string)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dirty="0"/>
              <a:t> them as sequences of cards (space separated)</a:t>
            </a:r>
          </a:p>
          <a:p>
            <a:pPr lvl="1"/>
            <a:r>
              <a:rPr lang="en-US" dirty="0"/>
              <a:t>Print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Invalid card: [card]</a:t>
            </a:r>
            <a:r>
              <a:rPr lang="en-US" dirty="0"/>
              <a:t>" when invalid card is passed as input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Print Deck of Cards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3880" y="3123287"/>
            <a:ext cx="10664532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printDeckOfCards(['AS', '10D', 'KH', '2C']);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A♠ 10♦ K♥ 2♣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63880" y="4267200"/>
            <a:ext cx="10664532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printDeckOfCards(['5S', '3D', 'QD', '1C']);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Invalid card: 1C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763880" y="5411113"/>
            <a:ext cx="10664532" cy="100718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printDeckOfCards(['3D', 'JC', '2S', '10H', '5X']);</a:t>
            </a:r>
          </a:p>
          <a:p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Invalid card: 5X</a:t>
            </a:r>
          </a:p>
        </p:txBody>
      </p:sp>
    </p:spTree>
    <p:extLst>
      <p:ext uri="{BB962C8B-B14F-4D97-AF65-F5344CB8AC3E}">
        <p14:creationId xmlns:p14="http://schemas.microsoft.com/office/powerpoint/2010/main" val="197313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Print Deck of Cards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3880" y="975356"/>
            <a:ext cx="10664532" cy="553765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400" noProof="1">
                <a:solidFill>
                  <a:srgbClr val="FBEEDC"/>
                </a:solidFill>
              </a:rPr>
              <a:t>function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printDeckOfCards</a:t>
            </a:r>
            <a:r>
              <a:rPr lang="en-US" sz="2400" noProof="1">
                <a:solidFill>
                  <a:srgbClr val="FBEEDC"/>
                </a:solidFill>
              </a:rPr>
              <a:t>(cards)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let deck = [];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for (let cardStr of cards)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let face = cardStr.substring(0, cardStr.length-1);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let suit = cardStr.substr(cardStr.length-1, 1);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try</a:t>
            </a:r>
            <a:r>
              <a:rPr lang="en-US" sz="2400" noProof="1">
                <a:solidFill>
                  <a:srgbClr val="FBEEDC"/>
                </a:solidFill>
              </a:rPr>
              <a:t>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  deck.push(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new Card</a:t>
            </a:r>
            <a:r>
              <a:rPr lang="en-US" sz="2400" noProof="1">
                <a:solidFill>
                  <a:srgbClr val="FBEEDC"/>
                </a:solidFill>
              </a:rPr>
              <a:t>(face, suit));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rgbClr val="FBEEDC"/>
                </a:solidFill>
              </a:rPr>
              <a:t>    }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catch</a:t>
            </a:r>
            <a:r>
              <a:rPr lang="en-US" sz="2400" noProof="1">
                <a:solidFill>
                  <a:srgbClr val="FBEEDC"/>
                </a:solidFill>
              </a:rPr>
              <a:t> (err) {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  console.log("Invalid card: " + cardStr);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    return;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rgbClr val="FBEEDC"/>
                </a:solidFill>
              </a:rPr>
              <a:t>    }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r>
              <a:rPr lang="en-US" sz="2400" noProof="1">
                <a:solidFill>
                  <a:srgbClr val="FBEEDC"/>
                </a:solidFill>
              </a:rPr>
              <a:t>  console.log(deck.join(' '));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7831723" y="3132304"/>
            <a:ext cx="3825289" cy="1048968"/>
          </a:xfrm>
          <a:prstGeom prst="wedgeRoundRectCallout">
            <a:avLst>
              <a:gd name="adj1" fmla="val -60475"/>
              <a:gd name="adj2" fmla="val -1793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</a:rPr>
              <a:t>This can throw an error (when the card is invalid)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0187" y="6067723"/>
            <a:ext cx="8305800" cy="44203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36000" rIns="144000" bIns="36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https://judge.softuni.bg/Contests/344</a:t>
            </a:r>
            <a:endParaRPr lang="en-US" b="0" dirty="0">
              <a:latin typeface="+mn-lt"/>
            </a:endParaRPr>
          </a:p>
        </p:txBody>
      </p:sp>
      <p:sp>
        <p:nvSpPr>
          <p:cNvPr id="8" name="AutoShape 25"/>
          <p:cNvSpPr>
            <a:spLocks noChangeArrowheads="1"/>
          </p:cNvSpPr>
          <p:nvPr/>
        </p:nvSpPr>
        <p:spPr bwMode="auto">
          <a:xfrm>
            <a:off x="7161212" y="1109798"/>
            <a:ext cx="4036175" cy="944032"/>
          </a:xfrm>
          <a:prstGeom prst="wedgeRoundRectCallout">
            <a:avLst>
              <a:gd name="adj1" fmla="val -73490"/>
              <a:gd name="adj2" fmla="val 473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600" noProof="1">
                <a:solidFill>
                  <a:srgbClr val="FFFFFF"/>
                </a:solidFill>
              </a:rPr>
              <a:t>Insert the </a:t>
            </a:r>
            <a:r>
              <a:rPr lang="en-US" sz="2600" noProof="1">
                <a:solidFill>
                  <a:schemeClr val="tx2">
                    <a:lumMod val="75000"/>
                  </a:schemeClr>
                </a:solidFill>
              </a:rPr>
              <a:t>class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Card</a:t>
            </a:r>
            <a:r>
              <a:rPr lang="en-US" sz="2600" noProof="1">
                <a:solidFill>
                  <a:srgbClr val="FFFFFF"/>
                </a:solidFill>
              </a:rPr>
              <a:t> here before submission in judge</a:t>
            </a:r>
            <a:endParaRPr lang="en-US" sz="26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950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30129" y="5238112"/>
            <a:ext cx="8938472" cy="820600"/>
          </a:xfrm>
        </p:spPr>
        <p:txBody>
          <a:bodyPr/>
          <a:lstStyle/>
          <a:p>
            <a:r>
              <a:rPr lang="en-US" dirty="0"/>
              <a:t>Exceptions vs. Special Values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29456" y="1875448"/>
            <a:ext cx="3317156" cy="2209800"/>
            <a:chOff x="3613217" y="1564390"/>
            <a:chExt cx="4972296" cy="3312410"/>
          </a:xfrm>
        </p:grpSpPr>
        <p:pic>
          <p:nvPicPr>
            <p:cNvPr id="4" name="Picture 2" descr="http://umbrellajournal.com/Computer4.jpg"/>
            <p:cNvPicPr>
              <a:picLocks noChangeAspect="1" noChangeArrowheads="1"/>
            </p:cNvPicPr>
            <p:nvPr/>
          </p:nvPicPr>
          <p:blipFill>
            <a:blip r:embed="rId2" cstate="screen">
              <a:lum contrast="1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13217" y="1564390"/>
              <a:ext cx="4972296" cy="3312410"/>
            </a:xfrm>
            <a:prstGeom prst="roundRect">
              <a:avLst>
                <a:gd name="adj" fmla="val 6005"/>
              </a:avLst>
            </a:prstGeom>
            <a:noFill/>
          </p:spPr>
        </p:pic>
        <p:pic>
          <p:nvPicPr>
            <p:cNvPr id="2050" name="Picture 2" descr="Резултат с изображение за bomb icon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3548" y="3432140"/>
              <a:ext cx="1323064" cy="1323064"/>
            </a:xfrm>
            <a:prstGeom prst="rect">
              <a:avLst/>
            </a:prstGeom>
            <a:noFill/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 descr="Резултат с изображение за question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12" y="2528681"/>
            <a:ext cx="2068240" cy="2068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7923212" y="1639112"/>
            <a:ext cx="2816596" cy="2682472"/>
            <a:chOff x="7923212" y="1821064"/>
            <a:chExt cx="2816596" cy="26824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23212" y="1821064"/>
              <a:ext cx="2816596" cy="2682472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2664294">
              <a:off x="8892339" y="2846855"/>
              <a:ext cx="139493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special</a:t>
              </a:r>
            </a:p>
            <a:p>
              <a:pPr algn="ctr"/>
              <a:r>
                <a:rPr lang="en-US" sz="3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value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30156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value </a:t>
            </a:r>
            <a:r>
              <a:rPr lang="en-US" dirty="0"/>
              <a:t>for expected behavior</a:t>
            </a:r>
          </a:p>
          <a:p>
            <a:pPr lvl="1"/>
            <a:r>
              <a:rPr lang="en-US" dirty="0"/>
              <a:t>Return a value if no problem /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recoverable</a:t>
            </a:r>
            <a:r>
              <a:rPr lang="en-US" dirty="0"/>
              <a:t> problem occurs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Valid</a:t>
            </a:r>
            <a:r>
              <a:rPr lang="en-US" dirty="0"/>
              <a:t> input arguments </a:t>
            </a:r>
            <a:r>
              <a:rPr lang="en-US" dirty="0">
                <a:sym typeface="Wingdings" panose="05000000000000000000" pitchFamily="2" charset="2"/>
              </a:rPr>
              <a:t> return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valid value</a:t>
            </a:r>
            <a:r>
              <a:rPr lang="en-US" dirty="0">
                <a:sym typeface="Wingdings" panose="05000000000000000000" pitchFamily="2" charset="2"/>
              </a:rPr>
              <a:t> or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special value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en-US" dirty="0"/>
              <a:t>E.g. searching something </a:t>
            </a:r>
            <a:r>
              <a:rPr lang="en-US" dirty="0">
                <a:sym typeface="Wingdings" panose="05000000000000000000" pitchFamily="2" charset="2"/>
              </a:rPr>
              <a:t> return the item found or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undefined</a:t>
            </a:r>
            <a:endParaRPr lang="en-US" dirty="0">
              <a:sym typeface="Wingdings" panose="05000000000000000000" pitchFamily="2" charset="2"/>
            </a:endParaRPr>
          </a:p>
          <a:p>
            <a:pPr>
              <a:spcBef>
                <a:spcPts val="1800"/>
              </a:spcBef>
            </a:pPr>
            <a:r>
              <a:rPr lang="en-US" dirty="0">
                <a:sym typeface="Wingdings" panose="05000000000000000000" pitchFamily="2" charset="2"/>
              </a:rPr>
              <a:t>Thrown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exception</a:t>
            </a:r>
            <a:r>
              <a:rPr lang="en-US" dirty="0">
                <a:sym typeface="Wingdings" panose="05000000000000000000" pitchFamily="2" charset="2"/>
              </a:rPr>
              <a:t> for unexpected behavior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When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unrecoverable</a:t>
            </a:r>
            <a:r>
              <a:rPr lang="en-US" dirty="0">
                <a:sym typeface="Wingdings" panose="05000000000000000000" pitchFamily="2" charset="2"/>
              </a:rPr>
              <a:t> problem occurs</a:t>
            </a:r>
            <a:endParaRPr lang="en-US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Invalid input arguments / invalid object state / missing resource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E.g. create a card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-2 hearts</a:t>
            </a:r>
            <a:r>
              <a:rPr lang="en-US" dirty="0">
                <a:sym typeface="Wingdings" panose="05000000000000000000" pitchFamily="2" charset="2"/>
              </a:rPr>
              <a:t>" or create array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-5</a:t>
            </a:r>
            <a:r>
              <a:rPr lang="en-US" dirty="0">
                <a:sym typeface="Wingdings" panose="05000000000000000000" pitchFamily="2" charset="2"/>
              </a:rPr>
              <a:t> elements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Exceptions vs. Special Values</a:t>
            </a:r>
          </a:p>
        </p:txBody>
      </p:sp>
    </p:spTree>
    <p:extLst>
      <p:ext uri="{BB962C8B-B14F-4D97-AF65-F5344CB8AC3E}">
        <p14:creationId xmlns:p14="http://schemas.microsoft.com/office/powerpoint/2010/main" val="154125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92753"/>
            <a:ext cx="11804822" cy="557035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Create a class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TimeSpan</a:t>
            </a:r>
            <a:r>
              <a:rPr lang="en-US" dirty="0"/>
              <a:t> to hold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hours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minutes</a:t>
            </a:r>
            <a:r>
              <a:rPr lang="en-US" dirty="0"/>
              <a:t> +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Internally keep the value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seconds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 value like "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7:08:05</a:t>
            </a:r>
            <a:r>
              <a:rPr lang="en-US" dirty="0"/>
              <a:t>" from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dirty="0"/>
              <a:t> method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Accept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negatives</a:t>
            </a:r>
            <a:r>
              <a:rPr lang="en-US" dirty="0"/>
              <a:t> and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overflows</a:t>
            </a:r>
            <a:r>
              <a:rPr lang="en-US" dirty="0"/>
              <a:t> (e.g. 76 minutes or -5 seconds)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Throw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en-US" dirty="0"/>
              <a:t> for invalid hours / minutes / seconds</a:t>
            </a:r>
          </a:p>
          <a:p>
            <a:pPr lvl="1">
              <a:lnSpc>
                <a:spcPct val="100000"/>
              </a:lnSpc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Time Span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3880" y="4361232"/>
            <a:ext cx="10664532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console.log(''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+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TimeSpan</a:t>
            </a:r>
            <a:r>
              <a:rPr lang="en-US" sz="2800" noProof="1">
                <a:solidFill>
                  <a:srgbClr val="FBEEDC"/>
                </a:solidFill>
              </a:rPr>
              <a:t>(7,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8,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5));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7:08:05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63880" y="5123232"/>
            <a:ext cx="10664532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console.log(''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+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TimeSpan</a:t>
            </a:r>
            <a:r>
              <a:rPr lang="en-US" sz="2800" noProof="1">
                <a:solidFill>
                  <a:srgbClr val="FBEEDC"/>
                </a:solidFill>
              </a:rPr>
              <a:t>(12,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76,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-5));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13:15:55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3880" y="5885232"/>
            <a:ext cx="10664532" cy="57629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800" noProof="1">
                <a:solidFill>
                  <a:srgbClr val="FBEEDC"/>
                </a:solidFill>
              </a:rPr>
              <a:t>console.log(''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+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TimeSpan</a:t>
            </a:r>
            <a:r>
              <a:rPr lang="en-US" sz="2800" noProof="1">
                <a:solidFill>
                  <a:srgbClr val="FBEEDC"/>
                </a:solidFill>
              </a:rPr>
              <a:t>('',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2.5,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{}));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Error</a:t>
            </a:r>
          </a:p>
        </p:txBody>
      </p:sp>
    </p:spTree>
    <p:extLst>
      <p:ext uri="{BB962C8B-B14F-4D97-AF65-F5344CB8AC3E}">
        <p14:creationId xmlns:p14="http://schemas.microsoft.com/office/powerpoint/2010/main" val="265636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TimeSpan</a:t>
            </a:r>
            <a:r>
              <a:rPr lang="en-US" dirty="0"/>
              <a:t> Class</a:t>
            </a:r>
            <a:r>
              <a:rPr lang="bg-BG" dirty="0"/>
              <a:t> – </a:t>
            </a:r>
            <a:r>
              <a:rPr lang="en-US" dirty="0"/>
              <a:t>Constructor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24968" y="1162456"/>
            <a:ext cx="10703444" cy="51013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class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TimeSpan </a:t>
            </a:r>
            <a:r>
              <a:rPr lang="en-US" sz="2800" noProof="1">
                <a:solidFill>
                  <a:srgbClr val="FBEEDC"/>
                </a:solidFill>
              </a:rPr>
              <a:t>{</a:t>
            </a:r>
          </a:p>
          <a:p>
            <a:pPr>
              <a:lnSpc>
                <a:spcPct val="10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800" noProof="1">
                <a:solidFill>
                  <a:srgbClr val="FBEEDC"/>
                </a:solidFill>
              </a:rPr>
              <a:t>(hours, minutes, seconds) {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if (!Number.isInteger(hours))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RangeError</a:t>
            </a:r>
            <a:r>
              <a:rPr lang="en-US" sz="2800" noProof="1">
                <a:solidFill>
                  <a:srgbClr val="FBEEDC"/>
                </a:solidFill>
              </a:rPr>
              <a:t>("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Invalid hours: </a:t>
            </a:r>
            <a:r>
              <a:rPr lang="en-US" sz="2800" noProof="1">
                <a:solidFill>
                  <a:srgbClr val="FBEEDC"/>
                </a:solidFill>
              </a:rPr>
              <a:t>"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+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hours);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if (!Number.isInteger(minutes))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RangeError</a:t>
            </a:r>
            <a:r>
              <a:rPr lang="en-US" sz="2800" noProof="1">
                <a:solidFill>
                  <a:srgbClr val="FBEEDC"/>
                </a:solidFill>
              </a:rPr>
              <a:t>("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Invalid minutes: </a:t>
            </a:r>
            <a:r>
              <a:rPr lang="en-US" sz="2800" noProof="1">
                <a:solidFill>
                  <a:srgbClr val="FBEEDC"/>
                </a:solidFill>
              </a:rPr>
              <a:t>"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+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minutes);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if (!Number.isInteger(seconds))</a:t>
            </a:r>
          </a:p>
          <a:p>
            <a:pPr>
              <a:lnSpc>
                <a:spcPct val="105000"/>
              </a:lnSpc>
            </a:pPr>
            <a:r>
              <a:rPr lang="en-US" sz="2800" noProof="1">
                <a:solidFill>
                  <a:srgbClr val="FBEEDC"/>
                </a:solidFill>
              </a:rPr>
              <a:t>    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throw new RangeError</a:t>
            </a:r>
            <a:r>
              <a:rPr lang="en-US" sz="2800" noProof="1">
                <a:solidFill>
                  <a:srgbClr val="FBEEDC"/>
                </a:solidFill>
              </a:rPr>
              <a:t>("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Invalid seconds: </a:t>
            </a:r>
            <a:r>
              <a:rPr lang="en-US" sz="2800" noProof="1">
                <a:solidFill>
                  <a:srgbClr val="FBEEDC"/>
                </a:solidFill>
              </a:rPr>
              <a:t>"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+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seconds);</a:t>
            </a:r>
          </a:p>
          <a:p>
            <a:pPr>
              <a:lnSpc>
                <a:spcPct val="105000"/>
              </a:lnSpc>
            </a:pPr>
            <a:r>
              <a:rPr lang="bg-BG" sz="2800" noProof="1">
                <a:solidFill>
                  <a:srgbClr val="FBEEDC"/>
                </a:solidFill>
              </a:rPr>
              <a:t>    </a:t>
            </a:r>
            <a:r>
              <a:rPr lang="en-US" sz="2800" noProof="1">
                <a:solidFill>
                  <a:srgbClr val="FBEEDC"/>
                </a:solidFill>
              </a:rPr>
              <a:t>this._seconds = </a:t>
            </a:r>
            <a:endParaRPr lang="bg-BG" sz="2800" noProof="1">
              <a:solidFill>
                <a:srgbClr val="FBEEDC"/>
              </a:solidFill>
            </a:endParaRPr>
          </a:p>
          <a:p>
            <a:pPr>
              <a:lnSpc>
                <a:spcPct val="105000"/>
              </a:lnSpc>
            </a:pPr>
            <a:r>
              <a:rPr lang="bg-BG" sz="2800" noProof="1">
                <a:solidFill>
                  <a:srgbClr val="FBEEDC"/>
                </a:solidFill>
              </a:rPr>
              <a:t>      </a:t>
            </a:r>
            <a:r>
              <a:rPr lang="en-US" sz="2800" noProof="1">
                <a:solidFill>
                  <a:srgbClr val="FBEEDC"/>
                </a:solidFill>
              </a:rPr>
              <a:t>seconds + 60 * minutes + 60 * 60 * hours;</a:t>
            </a:r>
          </a:p>
          <a:p>
            <a:pPr>
              <a:lnSpc>
                <a:spcPct val="105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6160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noProof="1"/>
              <a:t>TimeSpan</a:t>
            </a:r>
            <a:r>
              <a:rPr lang="en-US" dirty="0"/>
              <a:t> Class</a:t>
            </a:r>
            <a:r>
              <a:rPr lang="bg-BG" dirty="0"/>
              <a:t> – </a:t>
            </a:r>
            <a:r>
              <a:rPr lang="en-US" noProof="1"/>
              <a:t>toString()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724968" y="1253772"/>
            <a:ext cx="10703444" cy="438502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800" noProof="1">
                <a:solidFill>
                  <a:srgbClr val="FBEEDC"/>
                </a:solidFill>
              </a:rPr>
              <a:t>() {</a:t>
            </a:r>
          </a:p>
          <a:p>
            <a:pPr>
              <a:lnSpc>
                <a:spcPct val="110000"/>
              </a:lnSpc>
            </a:pP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  let seconds = this._seconds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60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bg-BG" sz="2800" noProof="1">
                <a:solidFill>
                  <a:srgbClr val="FBEEDC"/>
                </a:solidFill>
              </a:rPr>
              <a:t>  </a:t>
            </a:r>
            <a:r>
              <a:rPr lang="en-US" sz="2800" noProof="1">
                <a:solidFill>
                  <a:srgbClr val="FBEEDC"/>
                </a:solidFill>
              </a:rPr>
              <a:t>let minutes = Math.trunc(this._seconds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60</a:t>
            </a:r>
            <a:r>
              <a:rPr lang="en-US" sz="2800" noProof="1">
                <a:solidFill>
                  <a:srgbClr val="FBEEDC"/>
                </a:solidFill>
              </a:rPr>
              <a:t>)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%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60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let hours = Math.trunc(this._seconds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(60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*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60)</a:t>
            </a:r>
            <a:r>
              <a:rPr lang="en-US" sz="2800" noProof="1">
                <a:solidFill>
                  <a:srgbClr val="FBEEDC"/>
                </a:solidFill>
              </a:rPr>
              <a:t>);</a:t>
            </a:r>
          </a:p>
          <a:p>
            <a:pPr>
              <a:lnSpc>
                <a:spcPct val="110000"/>
              </a:lnSpc>
            </a:pP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seconds = ("0" + seconds).slice(-2);</a:t>
            </a:r>
          </a:p>
          <a:p>
            <a:pPr>
              <a:lnSpc>
                <a:spcPct val="110000"/>
              </a:lnSpc>
            </a:pP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minutes = ("0" + minutes).slice(-2);</a:t>
            </a:r>
          </a:p>
          <a:p>
            <a:pPr>
              <a:lnSpc>
                <a:spcPct val="110000"/>
              </a:lnSpc>
            </a:pP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  </a:t>
            </a:r>
            <a:r>
              <a:rPr lang="bg-BG" sz="2800" noProof="1">
                <a:solidFill>
                  <a:srgbClr val="FBEEDC"/>
                </a:solidFill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return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noProof="1">
                <a:solidFill>
                  <a:srgbClr val="FBEEDC"/>
                </a:solidFill>
              </a:rPr>
              <a:t>${hours}:${minutes}:${seconds}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800" noProof="1">
                <a:solidFill>
                  <a:srgbClr val="FBEEDC"/>
                </a:solidFill>
              </a:rPr>
              <a:t>;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  }</a:t>
            </a:r>
            <a:endParaRPr lang="bg-BG" sz="2800" noProof="1">
              <a:solidFill>
                <a:srgbClr val="FBEEDC"/>
              </a:solidFill>
            </a:endParaRP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3880" y="6019800"/>
            <a:ext cx="10664532" cy="514738"/>
          </a:xfrm>
          <a:prstGeom prst="rect">
            <a:avLst/>
          </a:prstGeom>
          <a:noFill/>
          <a:ln w="12700">
            <a:noFill/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b="0" dirty="0">
                <a:latin typeface="+mn-lt"/>
              </a:rPr>
              <a:t>Check your solution here: </a:t>
            </a:r>
            <a:r>
              <a:rPr lang="en-US" b="0" dirty="0">
                <a:latin typeface="+mn-lt"/>
                <a:hlinkClick r:id="rId2"/>
              </a:rPr>
              <a:t>https://judge.softuni.bg/Contests/344</a:t>
            </a:r>
            <a:endParaRPr lang="en-US" b="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9176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#js-errors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653" y="4819278"/>
            <a:ext cx="11399520" cy="820600"/>
          </a:xfrm>
        </p:spPr>
        <p:txBody>
          <a:bodyPr/>
          <a:lstStyle/>
          <a:p>
            <a:r>
              <a:rPr lang="en-US" sz="5200" dirty="0"/>
              <a:t>Practice: Error Handling and Exceptions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94653" y="5757966"/>
            <a:ext cx="1139952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2986" y="838200"/>
            <a:ext cx="3524026" cy="3637568"/>
          </a:xfrm>
          <a:prstGeom prst="rect">
            <a:avLst/>
          </a:prstGeom>
        </p:spPr>
      </p:pic>
      <p:pic>
        <p:nvPicPr>
          <p:cNvPr id="5" name="Picture 2" descr="cross, dialog, erro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1388547">
            <a:off x="7863648" y="2061623"/>
            <a:ext cx="2672882" cy="1828798"/>
          </a:xfrm>
          <a:prstGeom prst="rect">
            <a:avLst/>
          </a:prstGeom>
          <a:noFill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error, warn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48210" y="1952504"/>
            <a:ext cx="2712602" cy="2034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029513"/>
            <a:ext cx="8494799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JS functions should do what their name says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In case of problem: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value </a:t>
            </a:r>
            <a:r>
              <a:rPr lang="en-US" dirty="0"/>
              <a:t>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undefined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dirty="0"/>
              <a:t> / </a:t>
            </a:r>
            <a:r>
              <a:rPr lang="en-US" b="1" dirty="0" err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NaN</a:t>
            </a:r>
            <a:r>
              <a:rPr lang="en-US" dirty="0"/>
              <a:t>)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Throw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Return a special value </a:t>
            </a:r>
            <a:r>
              <a:rPr lang="en-US" dirty="0"/>
              <a:t>for recoverable errors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missing element / character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Throw an exception </a:t>
            </a:r>
            <a:r>
              <a:rPr lang="en-US" dirty="0"/>
              <a:t>for unrecoverable errors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E.g. resource unavailable, invalid operation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Handling and Exceptions</a:t>
            </a:r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30129" y="5427800"/>
            <a:ext cx="8938472" cy="820600"/>
          </a:xfrm>
        </p:spPr>
        <p:txBody>
          <a:bodyPr/>
          <a:lstStyle/>
          <a:p>
            <a:r>
              <a:rPr lang="en-US" dirty="0"/>
              <a:t>Error Handling in JS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315802" y="1016205"/>
            <a:ext cx="6176727" cy="4147612"/>
            <a:chOff x="6925224" y="3136324"/>
            <a:chExt cx="4608420" cy="3188276"/>
          </a:xfrm>
        </p:grpSpPr>
        <p:pic>
          <p:nvPicPr>
            <p:cNvPr id="14" name="Picture 6" descr="Резултат с изображение за exclamation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4660" y="3136324"/>
              <a:ext cx="1623047" cy="122372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Резултат с изображение за process icon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5224" y="3464201"/>
              <a:ext cx="4608420" cy="2860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Резултат с изображение за error icon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27116" y="4279324"/>
              <a:ext cx="1474832" cy="1113096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FFFF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>
              <a:off x="8046790" y="4973841"/>
              <a:ext cx="1160722" cy="1015744"/>
            </a:xfrm>
            <a:prstGeom prst="rect">
              <a:avLst/>
            </a:prstGeom>
            <a:noFill/>
            <a:effectLst>
              <a:glow rad="63500">
                <a:schemeClr val="accent5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25661">
              <a:off x="7164208" y="3919448"/>
              <a:ext cx="1290378" cy="1023221"/>
            </a:xfrm>
            <a:prstGeom prst="rect">
              <a:avLst/>
            </a:prstGeom>
            <a:noFill/>
            <a:effectLst>
              <a:glow rad="63500">
                <a:schemeClr val="accent6">
                  <a:satMod val="175000"/>
                  <a:alpha val="40000"/>
                </a:schemeClr>
              </a:glow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3600000">
                <a:rot lat="303721" lon="19244407" rev="21564136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3023668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300" dirty="0"/>
              <a:t>In programming, the </a:t>
            </a:r>
            <a:r>
              <a:rPr lang="en-US" sz="3300" dirty="0">
                <a:solidFill>
                  <a:schemeClr val="tx2">
                    <a:lumMod val="75000"/>
                  </a:schemeClr>
                </a:solidFill>
              </a:rPr>
              <a:t>fundamental principle of error handling</a:t>
            </a:r>
            <a:r>
              <a:rPr lang="en-US" sz="3300" dirty="0"/>
              <a:t> says:</a:t>
            </a:r>
          </a:p>
          <a:p>
            <a:endParaRPr lang="en-US" sz="3300" dirty="0"/>
          </a:p>
          <a:p>
            <a:endParaRPr lang="en-US" sz="3300" dirty="0"/>
          </a:p>
          <a:p>
            <a:endParaRPr lang="en-US" sz="3300" dirty="0"/>
          </a:p>
          <a:p>
            <a:endParaRPr lang="en-US" sz="3300" dirty="0"/>
          </a:p>
          <a:p>
            <a:pPr>
              <a:spcBef>
                <a:spcPts val="0"/>
              </a:spcBef>
            </a:pPr>
            <a:r>
              <a:rPr lang="en-US" sz="3300" dirty="0"/>
              <a:t>In JS, a function failed to do what its name suggests should:</a:t>
            </a:r>
          </a:p>
          <a:p>
            <a:pPr lvl="1"/>
            <a:r>
              <a:rPr lang="en-US" dirty="0"/>
              <a:t>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value </a:t>
            </a:r>
            <a:r>
              <a:rPr lang="en-US" dirty="0"/>
              <a:t>(e.g.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undefined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false</a:t>
            </a:r>
            <a:r>
              <a:rPr lang="en-US" dirty="0"/>
              <a:t> /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-1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Throw 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en-US" dirty="0"/>
              <a:t> /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error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Concepts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3436" y="2045046"/>
            <a:ext cx="10518776" cy="214595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4000" noProof="1">
                <a:solidFill>
                  <a:srgbClr val="FBEEDC"/>
                </a:solidFill>
                <a:latin typeface="+mn-lt"/>
              </a:rPr>
              <a:t>A function (method) should either </a:t>
            </a:r>
            <a:r>
              <a:rPr lang="en-US" sz="4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do what its name suggests</a:t>
            </a:r>
            <a:r>
              <a:rPr lang="en-US" sz="4000" noProof="1">
                <a:solidFill>
                  <a:srgbClr val="FBEEDC"/>
                </a:solidFill>
                <a:latin typeface="+mn-lt"/>
              </a:rPr>
              <a:t> or </a:t>
            </a:r>
            <a:r>
              <a:rPr lang="en-US" sz="4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indicate a problem</a:t>
            </a:r>
            <a:r>
              <a:rPr lang="en-US" sz="4000" noProof="1">
                <a:solidFill>
                  <a:srgbClr val="FBEEDC"/>
                </a:solidFill>
                <a:latin typeface="+mn-lt"/>
              </a:rPr>
              <a:t>.</a:t>
            </a:r>
          </a:p>
          <a:p>
            <a:pPr>
              <a:spcBef>
                <a:spcPts val="1200"/>
              </a:spcBef>
            </a:pPr>
            <a:r>
              <a:rPr lang="en-US" sz="4000" noProof="1">
                <a:solidFill>
                  <a:srgbClr val="FBEEDC"/>
                </a:solidFill>
                <a:latin typeface="+mn-lt"/>
              </a:rPr>
              <a:t>Any other behavior is </a:t>
            </a:r>
            <a:r>
              <a:rPr lang="en-US" sz="4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incorrect</a:t>
            </a:r>
            <a:r>
              <a:rPr lang="en-US" sz="4000" noProof="1">
                <a:solidFill>
                  <a:srgbClr val="FBEEDC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Normal execution</a:t>
            </a:r>
            <a:r>
              <a:rPr lang="bg-BG" dirty="0"/>
              <a:t> </a:t>
            </a:r>
            <a:r>
              <a:rPr lang="bg-BG" dirty="0">
                <a:sym typeface="Wingdings" panose="05000000000000000000" pitchFamily="2" charset="2"/>
              </a:rPr>
              <a:t></a:t>
            </a:r>
            <a:r>
              <a:rPr lang="en-US" dirty="0"/>
              <a:t> a function does what its name says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Special case </a:t>
            </a:r>
            <a:r>
              <a:rPr lang="en-US" dirty="0">
                <a:sym typeface="Wingdings" panose="05000000000000000000" pitchFamily="2" charset="2"/>
              </a:rPr>
              <a:t> return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special value </a:t>
            </a:r>
            <a:r>
              <a:rPr lang="en-US" dirty="0">
                <a:sym typeface="Wingdings" panose="05000000000000000000" pitchFamily="2" charset="2"/>
              </a:rPr>
              <a:t>to indicate "</a:t>
            </a:r>
            <a:r>
              <a:rPr lang="en-US" i="1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not found</a:t>
            </a:r>
            <a:r>
              <a:rPr lang="en-US" dirty="0">
                <a:sym typeface="Wingdings" panose="05000000000000000000" pitchFamily="2" charset="2"/>
              </a:rPr>
              <a:t>"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Examples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0412" y="1981200"/>
            <a:ext cx="10668000" cy="16689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str = "Hello, Soft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Uni</a:t>
            </a:r>
            <a:r>
              <a:rPr lang="en-US" sz="3000" noProof="1">
                <a:solidFill>
                  <a:srgbClr val="FBEEDC"/>
                </a:solidFill>
              </a:rPr>
              <a:t>";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console.log(str.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"Uni"</a:t>
            </a:r>
            <a:r>
              <a:rPr lang="en-US" sz="3000" noProof="1">
                <a:solidFill>
                  <a:srgbClr val="FBEEDC"/>
                </a:solidFill>
              </a:rPr>
              <a:t>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11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console.log(str.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""</a:t>
            </a:r>
            <a:r>
              <a:rPr lang="en-US" sz="3000" noProof="1">
                <a:solidFill>
                  <a:srgbClr val="FBEEDC"/>
                </a:solidFill>
              </a:rPr>
              <a:t>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0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760412" y="4655700"/>
            <a:ext cx="10668000" cy="166890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str = "Hello, SoftUni";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console.log(str.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"Sofia"</a:t>
            </a:r>
            <a:r>
              <a:rPr lang="en-US" sz="3000" noProof="1">
                <a:solidFill>
                  <a:srgbClr val="FBEEDC"/>
                </a:solidFill>
              </a:rPr>
              <a:t>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-1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console.log(str.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undefined</a:t>
            </a:r>
            <a:r>
              <a:rPr lang="en-US" sz="3000" noProof="1">
                <a:solidFill>
                  <a:srgbClr val="FBEEDC"/>
                </a:solidFill>
              </a:rPr>
              <a:t>));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-1</a:t>
            </a:r>
          </a:p>
        </p:txBody>
      </p:sp>
    </p:spTree>
    <p:extLst>
      <p:ext uri="{BB962C8B-B14F-4D97-AF65-F5344CB8AC3E}">
        <p14:creationId xmlns:p14="http://schemas.microsoft.com/office/powerpoint/2010/main" val="105815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Exception</a:t>
            </a:r>
            <a:r>
              <a:rPr lang="bg-BG" dirty="0"/>
              <a:t> </a:t>
            </a:r>
            <a:r>
              <a:rPr lang="bg-BG" dirty="0">
                <a:sym typeface="Wingdings" panose="05000000000000000000" pitchFamily="2" charset="2"/>
              </a:rPr>
              <a:t></a:t>
            </a:r>
            <a:r>
              <a:rPr lang="en-US" dirty="0"/>
              <a:t> a function is unable to do its work (fatal error)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Exceptions (Errors)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0412" y="1941861"/>
            <a:ext cx="10668000" cy="6272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arr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Array(-1)</a:t>
            </a:r>
            <a:r>
              <a:rPr lang="en-US" sz="3000" noProof="1">
                <a:solidFill>
                  <a:srgbClr val="FBEEDC"/>
                </a:solidFill>
              </a:rPr>
              <a:t>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Uncaught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 RangeError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0412" y="2858312"/>
            <a:ext cx="10668000" cy="625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bigArr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Array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9999999999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RangeError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60412" y="3772712"/>
            <a:ext cx="10668000" cy="62521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index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undefined</a:t>
            </a:r>
            <a:r>
              <a:rPr lang="en-US" sz="3000" noProof="1">
                <a:solidFill>
                  <a:srgbClr val="FBEEDC"/>
                </a:solidFill>
              </a:rPr>
              <a:t>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indexOf</a:t>
            </a:r>
            <a:r>
              <a:rPr lang="en-US" sz="3000" noProof="1">
                <a:solidFill>
                  <a:srgbClr val="FBEEDC"/>
                </a:solidFill>
              </a:rPr>
              <a:t>("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hi</a:t>
            </a:r>
            <a:r>
              <a:rPr lang="en-US" sz="3000" noProof="1">
                <a:solidFill>
                  <a:srgbClr val="FBEEDC"/>
                </a:solidFill>
              </a:rPr>
              <a:t>");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TypeError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760412" y="4687112"/>
            <a:ext cx="10668000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console.log(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asfd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Uncaught ReferenceError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60412" y="5629532"/>
            <a:ext cx="10668000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console.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print</a:t>
            </a:r>
            <a:r>
              <a:rPr lang="en-US" sz="3000" noProof="1">
                <a:solidFill>
                  <a:srgbClr val="FBEEDC"/>
                </a:solidFill>
              </a:rPr>
              <a:t>('hi');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Uncaught TypeError</a:t>
            </a:r>
          </a:p>
        </p:txBody>
      </p:sp>
    </p:spTree>
    <p:extLst>
      <p:ext uri="{BB962C8B-B14F-4D97-AF65-F5344CB8AC3E}">
        <p14:creationId xmlns:p14="http://schemas.microsoft.com/office/powerpoint/2010/main" val="168522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Handling – Special Values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60412" y="1173511"/>
            <a:ext cx="10668000" cy="65323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sqrt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Math.sqrt</a:t>
            </a:r>
            <a:r>
              <a:rPr lang="en-US" sz="3000" noProof="1">
                <a:solidFill>
                  <a:srgbClr val="FBEEDC"/>
                </a:solidFill>
              </a:rPr>
              <a:t>(-1);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NaN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(special value)</a:t>
            </a:r>
            <a:endParaRPr lang="en-US" sz="3000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60412" y="2089962"/>
            <a:ext cx="10668000" cy="11610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sub = "hello".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substring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2</a:t>
            </a:r>
            <a:r>
              <a:rPr lang="en-US" sz="3000" noProof="1">
                <a:solidFill>
                  <a:srgbClr val="FBEEDC"/>
                </a:solidFill>
              </a:rPr>
              <a:t>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1000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llo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Soft error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 substring still does its job: takes all available chars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760412" y="3537762"/>
            <a:ext cx="10668000" cy="11610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sub = "hello".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substring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-100</a:t>
            </a:r>
            <a:r>
              <a:rPr lang="en-US" sz="3000" noProof="1">
                <a:solidFill>
                  <a:srgbClr val="FBEEDC"/>
                </a:solidFill>
              </a:rPr>
              <a:t>,</a:t>
            </a:r>
            <a:r>
              <a:rPr lang="en-US" sz="30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100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hello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Soft error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  <a:latin typeface="+mn-lt"/>
                <a:sym typeface="Wingdings" panose="05000000000000000000" pitchFamily="2" charset="2"/>
              </a:rPr>
              <a:t> substring still does its job: takes all available chars</a:t>
            </a:r>
            <a:endParaRPr lang="en-US" sz="3000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60412" y="5013582"/>
            <a:ext cx="10668000" cy="11610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inv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3000" noProof="1">
                <a:solidFill>
                  <a:srgbClr val="FBEEDC"/>
                </a:solidFill>
              </a:rPr>
              <a:t>(</a:t>
            </a:r>
            <a:r>
              <a:rPr lang="bg-BG" sz="3000" noProof="1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Christmas</a:t>
            </a:r>
            <a:r>
              <a:rPr lang="bg-BG" sz="3000" noProof="1">
                <a:solidFill>
                  <a:schemeClr val="tx2">
                    <a:lumMod val="75000"/>
                  </a:schemeClr>
                </a:solidFill>
              </a:rPr>
              <a:t>"</a:t>
            </a:r>
            <a:r>
              <a:rPr lang="en-US" sz="3000" noProof="1">
                <a:solidFill>
                  <a:srgbClr val="FBEEDC"/>
                </a:solidFill>
              </a:rPr>
              <a:t>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Invalid Date</a:t>
            </a:r>
          </a:p>
          <a:p>
            <a:pPr>
              <a:lnSpc>
                <a:spcPct val="110000"/>
              </a:lnSpc>
            </a:pPr>
            <a:r>
              <a:rPr lang="en-US" sz="3000" noProof="1">
                <a:solidFill>
                  <a:srgbClr val="FBEEDC"/>
                </a:solidFill>
              </a:rPr>
              <a:t>let dt = inv.getDate();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NaN</a:t>
            </a:r>
          </a:p>
        </p:txBody>
      </p:sp>
    </p:spTree>
    <p:extLst>
      <p:ext uri="{BB962C8B-B14F-4D97-AF65-F5344CB8AC3E}">
        <p14:creationId xmlns:p14="http://schemas.microsoft.com/office/powerpoint/2010/main" val="318666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Unexpected (Not Obvious) Behavior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22412" y="1160698"/>
            <a:ext cx="10944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(2016,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1,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20);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Feb 20 2016 (Jan = 0, Feb = 1)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22412" y="1969608"/>
            <a:ext cx="10944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dn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(2016,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1,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30);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Mar 01 2016 </a:t>
            </a:r>
            <a:r>
              <a:rPr lang="bg-BG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(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next month)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622412" y="2778518"/>
            <a:ext cx="10944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dp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(2016,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-1,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30);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// Dec 30 2015 (prev month)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22412" y="3587428"/>
            <a:ext cx="10944000" cy="61938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d1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(1, 1, 1);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Jan 01 1901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22412" y="4396338"/>
            <a:ext cx="10944000" cy="62726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dMinus1 =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(-1, -1, -1);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Nov 29 -2</a:t>
            </a:r>
            <a:endParaRPr lang="en-US" sz="2800" noProof="1">
              <a:solidFill>
                <a:schemeClr val="tx2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22412" y="5213135"/>
            <a:ext cx="10944000" cy="109335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10000"/>
              </a:lnSpc>
            </a:pPr>
            <a:r>
              <a:rPr lang="en-US" sz="2800" noProof="1">
                <a:solidFill>
                  <a:srgbClr val="FBEEDC"/>
                </a:solidFill>
              </a:rPr>
              <a:t>let pi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=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new Date</a:t>
            </a:r>
            <a:r>
              <a:rPr lang="en-US" sz="2800" noProof="1">
                <a:solidFill>
                  <a:srgbClr val="FBEEDC"/>
                </a:solidFill>
              </a:rPr>
              <a:t>(3.14,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3.14,</a:t>
            </a:r>
            <a:r>
              <a:rPr lang="en-US" sz="2800" noProof="1">
                <a:solidFill>
                  <a:srgbClr val="FBEEDC"/>
                </a:solidFill>
                <a:latin typeface="+mn-lt"/>
              </a:rPr>
              <a:t> </a:t>
            </a:r>
            <a:r>
              <a:rPr lang="en-US" sz="2800" noProof="1">
                <a:solidFill>
                  <a:srgbClr val="FBEEDC"/>
                </a:solidFill>
              </a:rPr>
              <a:t>3.14);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// Month / year truncated</a:t>
            </a:r>
          </a:p>
          <a:p>
            <a:pPr>
              <a:lnSpc>
                <a:spcPct val="110000"/>
              </a:lnSpc>
            </a:pPr>
            <a:r>
              <a:rPr lang="en-US" sz="2800" noProof="1">
                <a:solidFill>
                  <a:schemeClr val="tx2">
                    <a:lumMod val="75000"/>
                  </a:schemeClr>
                </a:solidFill>
              </a:rPr>
              <a:t>// Apr 03 1903 03:21:36</a:t>
            </a:r>
            <a:r>
              <a:rPr lang="en-US" sz="2800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 (fractial day turned to hours / minutes)</a:t>
            </a:r>
          </a:p>
        </p:txBody>
      </p:sp>
    </p:spTree>
    <p:extLst>
      <p:ext uri="{BB962C8B-B14F-4D97-AF65-F5344CB8AC3E}">
        <p14:creationId xmlns:p14="http://schemas.microsoft.com/office/powerpoint/2010/main" val="36939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932</TotalTime>
  <Words>2139</Words>
  <Application>Microsoft Office PowerPoint</Application>
  <PresentationFormat>Custom</PresentationFormat>
  <Paragraphs>332</Paragraphs>
  <Slides>34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Consolas</vt:lpstr>
      <vt:lpstr>Wingdings</vt:lpstr>
      <vt:lpstr>Wingdings 2</vt:lpstr>
      <vt:lpstr>SoftUni 16x9</vt:lpstr>
      <vt:lpstr>Error Handling and Exceptions</vt:lpstr>
      <vt:lpstr>Table of Contents</vt:lpstr>
      <vt:lpstr>Have a Question?</vt:lpstr>
      <vt:lpstr>Error Handling in JS</vt:lpstr>
      <vt:lpstr>Error Handling – Concepts</vt:lpstr>
      <vt:lpstr>Error Handling – Examples</vt:lpstr>
      <vt:lpstr>Error Handling – Exceptions (Errors)</vt:lpstr>
      <vt:lpstr>Error Handling – Special Values</vt:lpstr>
      <vt:lpstr>Unexpected (Not Obvious) Behavior</vt:lpstr>
      <vt:lpstr>Problem: Sub-Sum</vt:lpstr>
      <vt:lpstr>Problem: Sub-Sum – Error Handling</vt:lpstr>
      <vt:lpstr>Solution: Sub-Sum (with Error Handling)</vt:lpstr>
      <vt:lpstr>Exception Handling in JS</vt:lpstr>
      <vt:lpstr>Throwing Errors (Exceptions)</vt:lpstr>
      <vt:lpstr>Custom Error Class</vt:lpstr>
      <vt:lpstr>Problem: Playing Cards</vt:lpstr>
      <vt:lpstr>Solution: Playing Cards – Card Class</vt:lpstr>
      <vt:lpstr>Solution: Playing Cards – Face Getter / Setter</vt:lpstr>
      <vt:lpstr>Solution: Playing Cards – Suit Getter / Setter</vt:lpstr>
      <vt:lpstr>Solution: Playing Cards – toString()</vt:lpstr>
      <vt:lpstr>List of Cards: Example</vt:lpstr>
      <vt:lpstr>Exceptions and Their Properties</vt:lpstr>
      <vt:lpstr>Problem: Print Deck of Cards</vt:lpstr>
      <vt:lpstr>Solution: Print Deck of Cards</vt:lpstr>
      <vt:lpstr>Exceptions vs. Special Values</vt:lpstr>
      <vt:lpstr>Exceptions vs. Special Values</vt:lpstr>
      <vt:lpstr>Problem: Time Span</vt:lpstr>
      <vt:lpstr>Solution: TimeSpan Class – Constructor</vt:lpstr>
      <vt:lpstr>Solution: TimeSpan Class – toString()</vt:lpstr>
      <vt:lpstr>Practice: Error Handling and Exceptions</vt:lpstr>
      <vt:lpstr>Summary</vt:lpstr>
      <vt:lpstr>Error Handling and Exceptions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Error Handling and Exceptions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Svetlin Nakov</cp:lastModifiedBy>
  <cp:revision>110</cp:revision>
  <dcterms:created xsi:type="dcterms:W3CDTF">2014-01-02T17:00:34Z</dcterms:created>
  <dcterms:modified xsi:type="dcterms:W3CDTF">2016-11-08T11:45:56Z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